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1" r:id="rId7"/>
    <p:sldId id="263" r:id="rId8"/>
    <p:sldId id="270" r:id="rId9"/>
    <p:sldId id="271" r:id="rId10"/>
  </p:sldIdLst>
  <p:sldSz cx="12192000" cy="6858000"/>
  <p:notesSz cx="6858000" cy="9144000"/>
  <p:embeddedFontLst>
    <p:embeddedFont>
      <p:font typeface="Calibri" panose="020F0502020204030204"/>
      <p:regular r:id="rId14"/>
    </p:embeddedFont>
    <p:embeddedFont>
      <p:font typeface="Trebuchet MS" panose="020B0603020202020204"/>
      <p:regular r:id="rId15"/>
    </p:embeddedFont>
    <p:embeddedFont>
      <p:font typeface="Roboto" panose="0200000000000000000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Ключевые особенности презентации: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Презентация призвана выявить потенциальный интерес к проекту  (по принципу «да»/«нет»)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На основе презентации экспертная комиссия принимает решение о запросе углубленной, проработанной информации  о проекте/направлении/бизнесе.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/>
            </a:br>
            <a:r>
              <a:rPr lang="ru-RU"/>
              <a:t>Презентация должна давать представление обо всех значимых сторонах проекта/бизнеса.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Размер презентации не более 15-18 слайдов.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Максимальное упрощение, изложение только принципов. </a:t>
            </a:r>
            <a:br>
              <a:rPr lang="ru-RU"/>
            </a:br>
            <a:r>
              <a:rPr lang="ru-RU"/>
              <a:t>Материал на каждом слайде должен быть усвоен слушателями за 40-60 секунд.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 наличии на слайде текстовой информации показ слайда не менее 30 секунд.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Использование слайдов как опорных точек при очной презентации проекта.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Структурируйте информацию из каждого ключевого раздела по отдельным слайдам.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/>
            </a:br>
            <a:endParaRPr lang="ru-RU"/>
          </a:p>
        </p:txBody>
      </p:sp>
      <p:sp>
        <p:nvSpPr>
          <p:cNvPr id="93" name="Google Shape;93;p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Ключевые особенности презентации: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Презентация призвана выявить потенциальный интерес к проекту  (по принципу «да»/«нет»)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На основе презентации экспертная комиссия принимает решение о запросе углубленной, проработанной информации  о проекте/направлении/бизнесе.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/>
            </a:br>
            <a:r>
              <a:rPr lang="ru-RU"/>
              <a:t>Презентация должна давать представление обо всех значимых сторонах проекта/бизнеса.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Размер презентации не более 15-18 слайдов.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Максимальное упрощение, изложение только принципов. </a:t>
            </a:r>
            <a:br>
              <a:rPr lang="ru-RU"/>
            </a:br>
            <a:r>
              <a:rPr lang="ru-RU"/>
              <a:t>Материал на каждом слайде должен быть усвоен слушателями за 40-60 секунд.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 наличии на слайде текстовой информации показ слайда не менее 30 секунд.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Использование слайдов как опорных точек при очной презентации проекта.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Структурируйте информацию из каждого ключевого раздела по отдельным слайдам.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/>
            </a:br>
            <a:endParaRPr lang="ru-RU"/>
          </a:p>
        </p:txBody>
      </p:sp>
      <p:sp>
        <p:nvSpPr>
          <p:cNvPr id="115" name="Google Shape;115;p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Важно! Будьте лаконичны и конкретными во всем и вас услышат.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Помните информация которую вы помещает на слайд это выводы вашего анализа, а не сам анализ.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Не пишите длинных текстов  - их никто никогда не читает в презентациях. </a:t>
            </a:r>
            <a:br>
              <a:rPr lang="ru-RU"/>
            </a:br>
            <a:r>
              <a:rPr lang="ru-RU"/>
              <a:t>Для ясного донесения информации вы можете  используйте инфографику, иллюстрации, тезисные формулировки.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Информация на слайде должна быть максимально сжата и понятна зрителю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 вас есть всего 5 минут на рассказ – и презентация должна отражать самое важное и главное что вы хотите донести до человека принимающего решение.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Человек который вас слушает  хочет только конкретики, фактов, емких формулировок, уверенных выводов, ярких образов.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Нет ничего более отталкивающего для человека в рассказчике чем сложный долгий рассказ не имеющий под собой конкретики.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26;p4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</a:t>
            </a:r>
            <a:endParaRPr lang="ru-RU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" name="Google Shape;147;p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</a:pPr>
          </a:p>
        </p:txBody>
      </p:sp>
      <p:sp>
        <p:nvSpPr>
          <p:cNvPr id="165" name="Google Shape;165;p8:notes"/>
          <p:cNvSpPr/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1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255;p1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7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Slide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B8B8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B8B8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B8B8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B8B8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B8B8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B8B8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B8B8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B8B8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B8B8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  <p:sp>
        <p:nvSpPr>
          <p:cNvPr id="26" name="Google Shape;26;p19"/>
          <p:cNvSpPr txBox="1"/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Font typeface="Calibri" panose="020F0502020204030204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2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3" name="Google Shape;53;p24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5" name="Google Shape;55;p24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26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mailto:galina.guseva.76@inbox.ru" TargetMode="Externa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"/>
          <p:cNvPicPr preferRelativeResize="0"/>
          <p:nvPr/>
        </p:nvPicPr>
        <p:blipFill rotWithShape="1">
          <a:blip r:embed="rId1"/>
          <a:srcRect t="1" b="73547"/>
          <a:stretch>
            <a:fillRect/>
          </a:stretch>
        </p:blipFill>
        <p:spPr>
          <a:xfrm rot="5400000">
            <a:off x="-2997580" y="2997580"/>
            <a:ext cx="6882703" cy="88754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939650" y="1459950"/>
            <a:ext cx="10797000" cy="295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lang="ru-RU" sz="7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632D0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632D0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1"/>
          <p:cNvSpPr txBox="1"/>
          <p:nvPr/>
        </p:nvSpPr>
        <p:spPr>
          <a:xfrm>
            <a:off x="1266825" y="1656080"/>
            <a:ext cx="1006983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A08"/>
              </a:buClr>
              <a:buSzPct val="100000"/>
              <a:buFont typeface="Arial" panose="020B0604020202020204"/>
              <a:buNone/>
            </a:pPr>
            <a:endParaRPr sz="5400" b="1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A08"/>
              </a:buClr>
              <a:buSzPct val="100000"/>
              <a:buFont typeface="Arial" panose="020B0604020202020204"/>
              <a:buNone/>
            </a:pPr>
            <a:r>
              <a:rPr lang="ru-RU" sz="17600" b="1">
                <a:solidFill>
                  <a:srgbClr val="5C2A0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Пансионат “Покровский”</a:t>
            </a:r>
            <a:endParaRPr lang="ru-RU" sz="17600" b="1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A08"/>
              </a:buClr>
              <a:buSzPct val="100000"/>
              <a:buFont typeface="Arial" panose="020B0604020202020204"/>
              <a:buNone/>
            </a:pPr>
            <a:endParaRPr lang="ru-RU" sz="9600" b="1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A08"/>
              </a:buClr>
              <a:buSzPct val="100000"/>
              <a:buFont typeface="Arial" panose="020B0604020202020204"/>
              <a:buNone/>
            </a:pPr>
            <a:r>
              <a:rPr lang="ru-RU" sz="9600" b="1">
                <a:solidFill>
                  <a:srgbClr val="5C2A0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предназначенных для граждан, отнесенных к категориям социально уязвимых (пожилые и с ОВЗ), а так-же семьям с пожилыми и с ОВЗ </a:t>
            </a:r>
            <a:endParaRPr lang="ru-RU" sz="9600" b="1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A08"/>
              </a:buClr>
              <a:buSzPct val="100000"/>
              <a:buFont typeface="Arial" panose="020B0604020202020204"/>
              <a:buNone/>
            </a:pPr>
            <a:endParaRPr lang="ru-RU" sz="9600" b="1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A08"/>
              </a:buClr>
              <a:buSzPct val="100000"/>
              <a:buFont typeface="Arial" panose="020B0604020202020204"/>
              <a:buNone/>
            </a:pPr>
            <a:r>
              <a:rPr lang="ru-RU" sz="9600" b="1">
                <a:solidFill>
                  <a:srgbClr val="5C2A0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для решения проблем одиночества и социальной изоляции среди пожилого населения Алтайского края и г. Барнаула, при помощи предоставляемых социально-бытовых услуг Пансионата, в виде: </a:t>
            </a:r>
            <a:endParaRPr lang="ru-RU" sz="9600" b="1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A08"/>
              </a:buClr>
              <a:buSzPct val="100000"/>
              <a:buFont typeface="Arial" panose="020B0604020202020204"/>
              <a:buNone/>
            </a:pPr>
            <a:endParaRPr lang="ru-RU" sz="9600" b="1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A08"/>
              </a:buClr>
              <a:buSzPct val="100000"/>
              <a:buFont typeface="Arial" panose="020B0604020202020204"/>
              <a:buNone/>
            </a:pPr>
            <a:r>
              <a:rPr lang="ru-RU" sz="9600" b="1">
                <a:solidFill>
                  <a:srgbClr val="5C2A0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постоянного или временного проживания в оборудованных 1,2,3 и 4-х местных комфортных номерах</a:t>
            </a:r>
            <a:endParaRPr lang="ru-RU" sz="9600" b="1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A08"/>
              </a:buClr>
              <a:buSzPct val="100000"/>
              <a:buFont typeface="Arial" panose="020B0604020202020204"/>
              <a:buNone/>
            </a:pPr>
            <a:r>
              <a:rPr lang="ru-RU" sz="9600" b="1">
                <a:solidFill>
                  <a:srgbClr val="5C2A0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четырех разовым питанием, разработанным совместно с диетологом</a:t>
            </a:r>
            <a:endParaRPr lang="ru-RU" sz="9600" b="1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A08"/>
              </a:buClr>
              <a:buSzPct val="100000"/>
              <a:buFont typeface="Arial" panose="020B0604020202020204"/>
              <a:buNone/>
            </a:pPr>
            <a:r>
              <a:rPr lang="ru-RU" sz="9600" b="1">
                <a:solidFill>
                  <a:srgbClr val="5C2A0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патронажному уходу за маломобильными постояльцами</a:t>
            </a:r>
            <a:endParaRPr lang="ru-RU" sz="9600" b="1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A08"/>
              </a:buClr>
              <a:buSzPct val="100000"/>
              <a:buFont typeface="Arial" panose="020B0604020202020204"/>
              <a:buNone/>
            </a:pPr>
            <a:r>
              <a:rPr lang="ru-RU" sz="9600" b="1">
                <a:solidFill>
                  <a:srgbClr val="5C2A0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проведении праздников и организации досуга</a:t>
            </a:r>
            <a:endParaRPr lang="ru-RU" sz="9600" b="1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A08"/>
              </a:buClr>
              <a:buSzPct val="100000"/>
              <a:buFont typeface="Arial" panose="020B0604020202020204"/>
              <a:buNone/>
            </a:pPr>
            <a:endParaRPr lang="ru-RU" sz="5600" b="1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A08"/>
              </a:buClr>
              <a:buSzPct val="100000"/>
              <a:buFont typeface="Arial" panose="020B0604020202020204"/>
              <a:buNone/>
            </a:pPr>
            <a:endParaRPr lang="ru-RU" sz="2800" b="1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A08"/>
              </a:buClr>
              <a:buSzPct val="100000"/>
              <a:buFont typeface="Arial" panose="020B0604020202020204"/>
              <a:buNone/>
            </a:pPr>
            <a:endParaRPr lang="ru-RU" sz="2800" b="1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Изображение 1" descr="photo_5449855698516176313_m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85" y="44450"/>
            <a:ext cx="1174115" cy="1241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"/>
          <p:cNvPicPr preferRelativeResize="0"/>
          <p:nvPr/>
        </p:nvPicPr>
        <p:blipFill rotWithShape="1">
          <a:blip r:embed="rId1">
            <a:alphaModFix amt="57000"/>
          </a:blip>
          <a:srcRect t="1" b="84597"/>
          <a:stretch>
            <a:fillRect/>
          </a:stretch>
        </p:blipFill>
        <p:spPr>
          <a:xfrm rot="5400000">
            <a:off x="-3182960" y="3182959"/>
            <a:ext cx="6882703" cy="51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title="photo_5404471285905488288_y.jp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208624" y="70775"/>
            <a:ext cx="4293301" cy="392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 title="photo_5404471285905488287_y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6113" y="312500"/>
            <a:ext cx="3493175" cy="45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 title="photo_5404471285905488285_y.jpg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33500" y="3541850"/>
            <a:ext cx="5234725" cy="31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 title="photo_5404471285905488284_y.jpg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720625" y="797026"/>
            <a:ext cx="3318975" cy="477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/>
        </p:nvSpPr>
        <p:spPr>
          <a:xfrm>
            <a:off x="681038" y="396725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</a:pPr>
            <a:r>
              <a:rPr lang="ru-RU" sz="5100" b="1">
                <a:solidFill>
                  <a:srgbClr val="632D0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Социальная проблема</a:t>
            </a:r>
            <a:endParaRPr lang="ru-RU" sz="5100" b="1">
              <a:solidFill>
                <a:srgbClr val="632D0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91350" y="1053274"/>
            <a:ext cx="11409300" cy="50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 panose="020B0604020202020204"/>
              <a:buNone/>
            </a:pPr>
            <a:r>
              <a:rPr lang="ru-RU" sz="2000">
                <a:solidFill>
                  <a:srgbClr val="5C2A0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Описание:</a:t>
            </a:r>
            <a:endParaRPr lang="ru-RU" sz="2000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Char char="●"/>
            </a:pPr>
            <a:r>
              <a:rPr lang="ru-RU" sz="1700">
                <a:solidFill>
                  <a:schemeClr val="dk1"/>
                </a:solidFill>
                <a:highlight>
                  <a:schemeClr val="lt1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Одиночество, социальное сиротство, изоляция, невозможность обеспечить достойные условия проживания престарелых и инвалидов, соответствующие состоянию здоровья, оказание медицинской и психологической помощи, круглосуточный уход в стационарных условиях.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Calibri" panose="020F0502020204030204"/>
              <a:buChar char="●"/>
            </a:pPr>
            <a:r>
              <a:rPr lang="ru-RU" sz="1700">
                <a:solidFill>
                  <a:schemeClr val="dk1"/>
                </a:solidFill>
                <a:highlight>
                  <a:schemeClr val="lt1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Люди в возрасте о</a:t>
            </a:r>
            <a:r>
              <a:rPr lang="ru-RU" sz="1700">
                <a:solidFill>
                  <a:schemeClr val="dk1"/>
                </a:solidFill>
                <a:highlight>
                  <a:schemeClr val="lt1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т 65 лет и старше, испытывающие трудности с самостоятельным проживанием, регулярно нуждающиеся в медицинском обслуживании, уходе или помощи в быту, 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Calibri" panose="020F0502020204030204"/>
              <a:buChar char="●"/>
            </a:pPr>
            <a:r>
              <a:rPr lang="ru-RU" sz="1700">
                <a:solidFill>
                  <a:schemeClr val="dk1"/>
                </a:solidFill>
                <a:highlight>
                  <a:schemeClr val="lt1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Члены семей (дети или близкие родственники), которые ищут безопасное и надежное место для своих родителей или пожилых родственников, 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Calibri" panose="020F0502020204030204"/>
              <a:buChar char="●"/>
            </a:pPr>
            <a:r>
              <a:rPr lang="ru-RU" sz="1700">
                <a:solidFill>
                  <a:schemeClr val="dk1"/>
                </a:solidFill>
                <a:highlight>
                  <a:schemeClr val="lt1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Люди любого возраста с ограниченными возможностями, нуждающиеся в специализированном уходе и поддержке.  </a:t>
            </a:r>
            <a:endParaRPr sz="1700">
              <a:highlight>
                <a:schemeClr val="lt1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Calibri" panose="020F0502020204030204"/>
              <a:buChar char="●"/>
            </a:pPr>
            <a:r>
              <a:rPr lang="ru-RU" sz="1700">
                <a:solidFill>
                  <a:srgbClr val="222222"/>
                </a:solidFill>
                <a:highlight>
                  <a:srgbClr val="FFFFFF"/>
                </a:highlight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Согласно последним данным Росстата, численность пенсионеров в Алтайском крае на 01 января </a:t>
            </a:r>
            <a:r>
              <a:rPr lang="ru-RU" sz="1700" b="1">
                <a:solidFill>
                  <a:srgbClr val="222222"/>
                </a:solidFill>
                <a:highlight>
                  <a:srgbClr val="FFFFFF"/>
                </a:highlight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2024 год</a:t>
            </a:r>
            <a:r>
              <a:rPr lang="ru-RU" sz="1700">
                <a:solidFill>
                  <a:srgbClr val="222222"/>
                </a:solidFill>
                <a:highlight>
                  <a:srgbClr val="FFFFFF"/>
                </a:highlight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составляла </a:t>
            </a:r>
            <a:r>
              <a:rPr lang="ru-RU" sz="1700" b="1">
                <a:solidFill>
                  <a:srgbClr val="222222"/>
                </a:solidFill>
                <a:highlight>
                  <a:srgbClr val="FFFFFF"/>
                </a:highlight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698 тыс. чел.</a:t>
            </a:r>
            <a:endParaRPr sz="1700" b="1">
              <a:solidFill>
                <a:srgbClr val="222222"/>
              </a:solidFill>
              <a:highlight>
                <a:srgbClr val="FFFFFF"/>
              </a:highlight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Calibri" panose="020F0502020204030204"/>
              <a:buChar char="●"/>
            </a:pPr>
            <a:r>
              <a:rPr lang="ru-RU" sz="1700">
                <a:solidFill>
                  <a:srgbClr val="222222"/>
                </a:solidFill>
                <a:highlight>
                  <a:srgbClr val="FFFFFF"/>
                </a:highlight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Изменение по сравнению с предыдущим периодом составило </a:t>
            </a:r>
            <a:r>
              <a:rPr lang="ru-RU" sz="1700" b="1">
                <a:solidFill>
                  <a:srgbClr val="222222"/>
                </a:solidFill>
                <a:highlight>
                  <a:srgbClr val="FFFFFF"/>
                </a:highlight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-15 тыс. чел. (УМЕНЬШЕНИЕ)</a:t>
            </a:r>
            <a:endParaRPr sz="1700">
              <a:solidFill>
                <a:srgbClr val="0000FF"/>
              </a:solidFill>
              <a:highlight>
                <a:schemeClr val="lt1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C2A08"/>
              </a:buClr>
              <a:buSzPts val="1700"/>
              <a:buFont typeface="Calibri" panose="020F0502020204030204"/>
              <a:buChar char="●"/>
            </a:pPr>
            <a:r>
              <a:rPr lang="ru-RU" sz="1700">
                <a:solidFill>
                  <a:srgbClr val="5C2A08"/>
                </a:solidFill>
                <a:highlight>
                  <a:schemeClr val="lt1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По данным исследования демографии, проведенным экспертами ООН, прогнозируют что  к 2050 году 20% от населения </a:t>
            </a:r>
            <a:r>
              <a:rPr lang="ru-RU" sz="1700">
                <a:solidFill>
                  <a:srgbClr val="5C2A08"/>
                </a:solidFill>
                <a:highlight>
                  <a:schemeClr val="lt1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составляют</a:t>
            </a:r>
            <a:r>
              <a:rPr lang="ru-RU" sz="1700">
                <a:solidFill>
                  <a:srgbClr val="5C2A08"/>
                </a:solidFill>
                <a:highlight>
                  <a:schemeClr val="lt1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люди пожилого возраста, и от 12-19%, люди старше 80 лет.</a:t>
            </a:r>
            <a:endParaRPr sz="1700">
              <a:solidFill>
                <a:srgbClr val="5C2A08"/>
              </a:solidFill>
              <a:highlight>
                <a:schemeClr val="lt1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/>
              <a:buNone/>
            </a:pPr>
            <a:endParaRPr sz="2200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/>
              <a:buNone/>
            </a:pPr>
            <a:endParaRPr sz="1200">
              <a:solidFill>
                <a:srgbClr val="5C2A08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-5267960" y="1706062"/>
            <a:ext cx="61061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1" name="Google Shape;131;p4"/>
          <p:cNvSpPr/>
          <p:nvPr/>
        </p:nvSpPr>
        <p:spPr>
          <a:xfrm rot="10800000" flipH="1">
            <a:off x="852977" y="1358236"/>
            <a:ext cx="2398886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8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1">
            <a:alphaModFix amt="57000"/>
          </a:blip>
          <a:srcRect t="1" b="84597"/>
          <a:stretch>
            <a:fillRect/>
          </a:stretch>
        </p:blipFill>
        <p:spPr>
          <a:xfrm rot="5400000">
            <a:off x="-3182960" y="3182959"/>
            <a:ext cx="6882703" cy="51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photo_5449855698516176313_m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590" y="168910"/>
            <a:ext cx="1167765" cy="123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/>
        </p:nvSpPr>
        <p:spPr>
          <a:xfrm>
            <a:off x="712709" y="258453"/>
            <a:ext cx="11225972" cy="84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</a:pPr>
            <a:r>
              <a:rPr lang="ru-RU" sz="5100" b="1">
                <a:solidFill>
                  <a:srgbClr val="632D0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Социальный эффект</a:t>
            </a:r>
            <a:endParaRPr lang="ru-RU" sz="5100" b="1">
              <a:solidFill>
                <a:srgbClr val="632D0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734207" y="1786025"/>
            <a:ext cx="10515600" cy="421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Char char="●"/>
            </a:pPr>
            <a:r>
              <a:rPr lang="ru-RU" sz="200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Повышение качества жизни пожилых, с болезнью Альцгеймера, старческой деменцией людей и инвалидов, снижение чувства одиночества и тревожности.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Char char="●"/>
            </a:pPr>
            <a:r>
              <a:rPr lang="ru-RU" sz="200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Снижение нагрузки на работающих родственников, за счет пребывания в нашем пансионате пожилых родных.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Char char="●"/>
            </a:pPr>
            <a:r>
              <a:rPr lang="ru-RU" sz="2000">
                <a:solidFill>
                  <a:schemeClr val="dk1"/>
                </a:solidFill>
                <a:highlight>
                  <a:schemeClr val="lt1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сохранение и продление социальной активности и долголетия пожилых людей.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Char char="●"/>
            </a:pPr>
            <a:r>
              <a:rPr lang="ru-RU" sz="2000">
                <a:solidFill>
                  <a:schemeClr val="dk1"/>
                </a:solidFill>
                <a:highlight>
                  <a:schemeClr val="lt1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 государства есть острая потребность организовать адресное предоставление комплексной и качественной социальной помощи человеку с учетом его особенностей, семейной ситуации и врачебных рекомендаций. И эти задачи успешно помогает решить наш проект. Мы обеспечиваем пожилым людям, нуждающихся в дополнительном присмотре, качественными услугами по уходу.</a:t>
            </a:r>
            <a:endParaRPr lang="ru-RU" sz="2000">
              <a:solidFill>
                <a:schemeClr val="dk1"/>
              </a:solidFill>
              <a:highlight>
                <a:schemeClr val="lt1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7620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 panose="020B0604020202020204"/>
              <a:buNone/>
            </a:pPr>
            <a:endParaRPr sz="2000" b="1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76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 panose="020B0604020202020204"/>
              <a:buNone/>
            </a:pPr>
            <a:endParaRPr sz="2000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76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 panose="020B0604020202020204"/>
              <a:buNone/>
            </a:pPr>
            <a:endParaRPr sz="2000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-5267960" y="1706062"/>
            <a:ext cx="61061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2" name="Google Shape;152;p6"/>
          <p:cNvSpPr/>
          <p:nvPr/>
        </p:nvSpPr>
        <p:spPr>
          <a:xfrm rot="10800000" flipH="1">
            <a:off x="852977" y="1358236"/>
            <a:ext cx="2398886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8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1">
            <a:alphaModFix amt="57000"/>
          </a:blip>
          <a:srcRect t="1" b="84597"/>
          <a:stretch>
            <a:fillRect/>
          </a:stretch>
        </p:blipFill>
        <p:spPr>
          <a:xfrm rot="5400000">
            <a:off x="-3182960" y="3182959"/>
            <a:ext cx="6882703" cy="51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photo_5449855698516176313_m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85" y="188595"/>
            <a:ext cx="1343660" cy="14211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subTitle" idx="1"/>
          </p:nvPr>
        </p:nvSpPr>
        <p:spPr>
          <a:xfrm>
            <a:off x="447700" y="3668745"/>
            <a:ext cx="2915668" cy="2965618"/>
          </a:xfrm>
          <a:prstGeom prst="rect">
            <a:avLst/>
          </a:prstGeom>
          <a:solidFill>
            <a:srgbClr val="F2C6B8"/>
          </a:solidFill>
          <a:ln w="9525" cap="flat" cmpd="sng">
            <a:solidFill>
              <a:srgbClr val="F2C6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C2A08"/>
              </a:buClr>
              <a:buSzPts val="1400"/>
              <a:buNone/>
            </a:pPr>
            <a:r>
              <a:rPr lang="ru-RU" sz="1200">
                <a:highlight>
                  <a:srgbClr val="F2C6B8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Люди в возрасте от 65 лет и старше, испытывающие трудности с самостоятельным проживанием, регулярно нуждающиеся в медицинском обслуживании, уходе или помощи в быту.  </a:t>
            </a:r>
            <a:endParaRPr sz="1200">
              <a:highlight>
                <a:srgbClr val="F2C6B8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C2A08"/>
              </a:buClr>
              <a:buSzPts val="1400"/>
              <a:buNone/>
            </a:pPr>
            <a:r>
              <a:rPr lang="ru-RU" sz="1200">
                <a:highlight>
                  <a:srgbClr val="F2C6B8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  - Потребности: Комфортное проживание, доступ к медицинским услугам, общение, участие в социальных мероприятиях.</a:t>
            </a:r>
            <a:endParaRPr sz="1200">
              <a:solidFill>
                <a:srgbClr val="5C2A08"/>
              </a:solidFill>
              <a:highlight>
                <a:srgbClr val="F2C6B8"/>
              </a:highlight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447700" y="433791"/>
            <a:ext cx="8226170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2A08"/>
              </a:buClr>
              <a:buSzPts val="5100"/>
              <a:buFont typeface="Calibri" panose="020F0502020204030204"/>
              <a:buNone/>
            </a:pPr>
            <a:r>
              <a:rPr lang="ru-RU" sz="5100" b="1" strike="noStrike">
                <a:solidFill>
                  <a:srgbClr val="5C2A0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Целевая аудитория</a:t>
            </a:r>
            <a:endParaRPr lang="ru-RU" sz="5100" b="1" strike="noStrike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4289984" y="3671409"/>
            <a:ext cx="2915668" cy="278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4"/>
              <a:buFont typeface="Arial" panose="020B0604020202020204"/>
              <a:buNone/>
            </a:pPr>
            <a:r>
              <a:rPr lang="ru-RU" sz="1200">
                <a:solidFill>
                  <a:schemeClr val="dk1"/>
                </a:solidFill>
                <a:highlight>
                  <a:srgbClr val="FFFFFF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Члены семей (дети или близкие родственники), которые ищут безопасное и надежное место для своих родителей или пожилых родственников. 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4"/>
              <a:buFont typeface="Arial" panose="020B0604020202020204"/>
              <a:buNone/>
            </a:pPr>
            <a:r>
              <a:rPr lang="ru-RU" sz="1200">
                <a:solidFill>
                  <a:schemeClr val="dk1"/>
                </a:solidFill>
                <a:highlight>
                  <a:srgbClr val="FFFFFF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  - Потребности: Подробная информация о медицинских и уходовых услугах, наличие отзывов от других клиентов, возможность посещения пансионата.</a:t>
            </a:r>
            <a:endParaRPr sz="1200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139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4"/>
              <a:buFont typeface="Calibri" panose="020F0502020204030204"/>
              <a:buNone/>
            </a:pPr>
            <a:endParaRPr sz="1200" b="0" i="0" u="none" strike="noStrike" cap="none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8250682" y="3756859"/>
            <a:ext cx="33057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4"/>
              <a:buFont typeface="Arial" panose="020B0604020202020204"/>
              <a:buNone/>
            </a:pPr>
            <a:r>
              <a:rPr lang="ru-RU" sz="1200">
                <a:solidFill>
                  <a:schemeClr val="dk1"/>
                </a:solidFill>
                <a:highlight>
                  <a:srgbClr val="FFFFFF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Лица, которые временно не могут заботиться о близких, например, по причине болезни, отпуска  или ремонта жилья. 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4"/>
              <a:buFont typeface="Arial" panose="020B0604020202020204"/>
              <a:buNone/>
            </a:pPr>
            <a:r>
              <a:rPr lang="ru-RU" sz="1200">
                <a:solidFill>
                  <a:schemeClr val="dk1"/>
                </a:solidFill>
                <a:highlight>
                  <a:srgbClr val="FFFFFF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  - Потребности: Возможность краткосрочного размещения и гибкие условия проживания.</a:t>
            </a:r>
            <a:endParaRPr sz="1200">
              <a:solidFill>
                <a:srgbClr val="5C2A0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1" name="Google Shape;171;p8"/>
          <p:cNvSpPr/>
          <p:nvPr/>
        </p:nvSpPr>
        <p:spPr>
          <a:xfrm rot="10800000" flipH="1">
            <a:off x="574051" y="1310954"/>
            <a:ext cx="2398886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8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73" name="Google Shape;173;p8" title="maxresdefault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76000" y="1509075"/>
            <a:ext cx="3119949" cy="17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 title="scale_1200.jp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200274" y="1506079"/>
            <a:ext cx="3095088" cy="2055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 title="scale_1200 (1)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298512" y="1463354"/>
            <a:ext cx="3210052" cy="214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photo_5449855698516176313_m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295" y="125730"/>
            <a:ext cx="1120140" cy="1184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/>
        </p:nvSpPr>
        <p:spPr>
          <a:xfrm>
            <a:off x="657225" y="392837"/>
            <a:ext cx="8467724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100" b="1">
                <a:solidFill>
                  <a:srgbClr val="632D0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Команда проекта</a:t>
            </a:r>
            <a:endParaRPr sz="5100">
              <a:solidFill>
                <a:srgbClr val="632D0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8" name="Google Shape;238;p15"/>
          <p:cNvSpPr txBox="1"/>
          <p:nvPr/>
        </p:nvSpPr>
        <p:spPr>
          <a:xfrm>
            <a:off x="2434012" y="2603478"/>
            <a:ext cx="3121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Лариса Ягофарова</a:t>
            </a:r>
            <a:br>
              <a:rPr lang="ru-RU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ru-RU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Автор и основатель проекта</a:t>
            </a:r>
            <a:endParaRPr lang="ru-RU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1340108" y="2801358"/>
            <a:ext cx="394259" cy="21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фото</a:t>
            </a:r>
            <a:endParaRPr lang="ru-RU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2434012" y="3967583"/>
            <a:ext cx="3121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Анна Филиппова </a:t>
            </a:r>
            <a:br>
              <a:rPr lang="ru-RU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ru-RU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исполнительный директор Пансионата “Покровский”</a:t>
            </a:r>
            <a:endParaRPr lang="ru-RU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1" name="Google Shape;241;p15"/>
          <p:cNvSpPr txBox="1"/>
          <p:nvPr/>
        </p:nvSpPr>
        <p:spPr>
          <a:xfrm>
            <a:off x="1340108" y="4165463"/>
            <a:ext cx="394259" cy="21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фото</a:t>
            </a:r>
            <a:endParaRPr lang="ru-RU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8227397" y="2603478"/>
            <a:ext cx="3121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Юрий Филиппов</a:t>
            </a:r>
            <a:br>
              <a:rPr lang="ru-RU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ru-RU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волонтёр</a:t>
            </a:r>
            <a:r>
              <a:rPr lang="ru-RU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помощник по уходу </a:t>
            </a:r>
            <a:endParaRPr lang="ru-RU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7133493" y="2801358"/>
            <a:ext cx="394259" cy="21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фото</a:t>
            </a:r>
            <a:endParaRPr lang="ru-RU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8227397" y="3967583"/>
            <a:ext cx="3121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Галина Гусева</a:t>
            </a:r>
            <a:br>
              <a:rPr lang="ru-RU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ru-RU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Индивидуальный предприниматель</a:t>
            </a:r>
            <a:endParaRPr lang="ru-RU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5" name="Google Shape;245;p15"/>
          <p:cNvSpPr txBox="1"/>
          <p:nvPr/>
        </p:nvSpPr>
        <p:spPr>
          <a:xfrm>
            <a:off x="7133493" y="4165463"/>
            <a:ext cx="394259" cy="21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фото</a:t>
            </a:r>
            <a:endParaRPr lang="ru-RU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6" name="Google Shape;246;p15"/>
          <p:cNvSpPr/>
          <p:nvPr/>
        </p:nvSpPr>
        <p:spPr>
          <a:xfrm rot="10800000" flipH="1">
            <a:off x="781539" y="1201625"/>
            <a:ext cx="2398886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8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7" name="Google Shape;247;p15"/>
          <p:cNvPicPr preferRelativeResize="0"/>
          <p:nvPr/>
        </p:nvPicPr>
        <p:blipFill rotWithShape="1">
          <a:blip r:embed="rId1">
            <a:alphaModFix amt="57000"/>
          </a:blip>
          <a:srcRect t="1" b="84597"/>
          <a:stretch>
            <a:fillRect/>
          </a:stretch>
        </p:blipFill>
        <p:spPr>
          <a:xfrm rot="5400000">
            <a:off x="-3182960" y="3182959"/>
            <a:ext cx="6882703" cy="51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5" title="photo_5426972787072954578_y.jp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163272" y="2070075"/>
            <a:ext cx="1096476" cy="146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5" title="photo_5426972787072954581_y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63275" y="3773240"/>
            <a:ext cx="1096476" cy="146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5" title="photo_5426972787072954581_y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41825" y="1925615"/>
            <a:ext cx="1096476" cy="1461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5" title="photo_5427123360036416215_y.jpg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6001" y="3723500"/>
            <a:ext cx="1122299" cy="15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photo_5449855698516176313_m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395" y="260350"/>
            <a:ext cx="1254760" cy="1327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"/>
          <p:cNvSpPr txBox="1"/>
          <p:nvPr/>
        </p:nvSpPr>
        <p:spPr>
          <a:xfrm>
            <a:off x="591869" y="1045239"/>
            <a:ext cx="99952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632D0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Приглашаю Вас к сотрудничеству!</a:t>
            </a:r>
            <a:endParaRPr sz="3600">
              <a:solidFill>
                <a:srgbClr val="632D0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58" name="Google Shape;258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26473" y="2242012"/>
            <a:ext cx="1330373" cy="1330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88351" y="4290689"/>
            <a:ext cx="1171221" cy="117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172876" y="2372200"/>
            <a:ext cx="1171225" cy="117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6"/>
          <p:cNvSpPr txBox="1"/>
          <p:nvPr/>
        </p:nvSpPr>
        <p:spPr>
          <a:xfrm>
            <a:off x="2216961" y="2783335"/>
            <a:ext cx="3403200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632D0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+7(913)-028-0103</a:t>
            </a:r>
            <a:endParaRPr lang="ru-RU" sz="3200">
              <a:solidFill>
                <a:srgbClr val="632D0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2" name="Google Shape;262;p16"/>
          <p:cNvSpPr txBox="1"/>
          <p:nvPr/>
        </p:nvSpPr>
        <p:spPr>
          <a:xfrm>
            <a:off x="2216961" y="4389522"/>
            <a:ext cx="34032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u="sng">
                <a:solidFill>
                  <a:schemeClr val="hlin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4"/>
              </a:rPr>
              <a:t>galina.guseva.76@inbox</a:t>
            </a:r>
            <a:r>
              <a:rPr lang="ru-RU" sz="2100" u="sng">
                <a:solidFill>
                  <a:schemeClr val="hlin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4"/>
              </a:rPr>
              <a:t>.ru</a:t>
            </a:r>
            <a:endParaRPr sz="2100">
              <a:solidFill>
                <a:srgbClr val="632D0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632D0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ru-RU" sz="2100">
                <a:solidFill>
                  <a:srgbClr val="632D0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     https://pokrovskiy22.ru</a:t>
            </a:r>
            <a:endParaRPr sz="2100">
              <a:solidFill>
                <a:srgbClr val="632D0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3" name="Google Shape;263;p16"/>
          <p:cNvSpPr txBox="1"/>
          <p:nvPr/>
        </p:nvSpPr>
        <p:spPr>
          <a:xfrm>
            <a:off x="8516161" y="2780343"/>
            <a:ext cx="34030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632D0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4" name="Google Shape;264;p16"/>
          <p:cNvSpPr txBox="1"/>
          <p:nvPr/>
        </p:nvSpPr>
        <p:spPr>
          <a:xfrm>
            <a:off x="8626996" y="4754022"/>
            <a:ext cx="3403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0" name="Google Shape;270;p16"/>
          <p:cNvSpPr/>
          <p:nvPr/>
        </p:nvSpPr>
        <p:spPr>
          <a:xfrm rot="10800000" flipH="1">
            <a:off x="688351" y="1777916"/>
            <a:ext cx="2398886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8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72" name="Google Shape;272;p16" title="photo_5406723085719169472_y.jpg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839674" y="2333555"/>
            <a:ext cx="1171226" cy="114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6" title="photo_5406723085719169492_y.jpg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190973" y="4577006"/>
            <a:ext cx="2752850" cy="152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photo_5449855698516176313_m (2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6540" y="161925"/>
            <a:ext cx="1278255" cy="13519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3440</Words>
  <Application>WPS Presentation</Application>
  <PresentationFormat/>
  <Paragraphs>87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Arial</vt:lpstr>
      <vt:lpstr>Calibri</vt:lpstr>
      <vt:lpstr>Trebuchet MS</vt:lpstr>
      <vt:lpstr>Times New Roman</vt:lpstr>
      <vt:lpstr>Roboto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Beljaev | Беляев Александр Геннадьевич, директор консалтинговой компании "Эль - Консул"</dc:creator>
  <cp:lastModifiedBy>dima7</cp:lastModifiedBy>
  <cp:revision>2</cp:revision>
  <dcterms:created xsi:type="dcterms:W3CDTF">2025-04-22T07:44:00Z</dcterms:created>
  <dcterms:modified xsi:type="dcterms:W3CDTF">2025-05-13T05:26:34Z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0E1E89A922544F6BAC687581A76997FC_12</vt:lpwstr>
  </property>
  <property fmtid="{D5CDD505-2E9C-101B-9397-08002B2CF9AE}" pid="3" name="KSOProductBuildVer">
    <vt:lpwstr>1049-12.2.0.20795</vt:lpwstr>
  </property>
</Properties>
</file>