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BF6965D-704B-4C7D-AB73-A326E3CF3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226" y="4915948"/>
            <a:ext cx="3311810" cy="186289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609B0-1221-472B-9C97-8DAE4BF02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292" y="479571"/>
            <a:ext cx="9340633" cy="570451"/>
          </a:xfrm>
          <a:solidFill>
            <a:srgbClr val="FFFFCC"/>
          </a:solidFill>
          <a:ln w="38100">
            <a:solidFill>
              <a:srgbClr val="0070C0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отпуск работающим пенсионерам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247CD6-79D6-4C09-ADC6-F26E0FCC2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788" y="3429000"/>
            <a:ext cx="5455640" cy="2008604"/>
          </a:xfrm>
          <a:solidFill>
            <a:srgbClr val="FFFFCC"/>
          </a:solidFill>
          <a:ln>
            <a:solidFill>
              <a:srgbClr val="FFC000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пенсионерам могут полагаться и другие оплачиваемые отпуска, если есть основания - например, </a:t>
            </a:r>
            <a:r>
              <a:rPr lang="ru-RU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уходу за ребенком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если он является бабушкой, дедом ребенка. Работающему пенсионеру могут полагаться </a:t>
            </a:r>
            <a:r>
              <a:rPr lang="ru-RU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оплачиваемые отпуска,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это ежегодный дополнительный оплачиваемый отпуск</a:t>
            </a:r>
            <a:r>
              <a:rPr lang="ru-RU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ненормированный рабочий день, за работу в районах Крайнего Севера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или, например, </a:t>
            </a:r>
            <a:r>
              <a:rPr lang="ru-RU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отпуск на санаторно-курортное лечение,</a:t>
            </a:r>
          </a:p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 пенсионерам могут быть еще предусмотрены </a:t>
            </a:r>
            <a:r>
              <a:rPr lang="ru-RU" sz="1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отпуска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частности, коллективным договором.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CDA27A-8D7A-463A-BDFA-B3FCB59302D9}"/>
              </a:ext>
            </a:extLst>
          </p:cNvPr>
          <p:cNvSpPr txBox="1"/>
          <p:nvPr/>
        </p:nvSpPr>
        <p:spPr>
          <a:xfrm>
            <a:off x="176170" y="70313"/>
            <a:ext cx="2592198" cy="261610"/>
          </a:xfrm>
          <a:prstGeom prst="rect">
            <a:avLst/>
          </a:prstGeom>
          <a:solidFill>
            <a:srgbClr val="0070C0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1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Искитимская</a:t>
            </a:r>
            <a:r>
              <a:rPr lang="ru-RU" sz="1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межрайонная прокуратура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0071A-5AE1-498F-8B0E-9F8AF12A2301}"/>
              </a:ext>
            </a:extLst>
          </p:cNvPr>
          <p:cNvSpPr txBox="1"/>
          <p:nvPr/>
        </p:nvSpPr>
        <p:spPr>
          <a:xfrm>
            <a:off x="2895600" y="1291905"/>
            <a:ext cx="6400800" cy="9541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Работающему пенсионеру по возрасту полагается до 14 календарных дней отпуска без оплаты ежегодно (если напишет заявление на него). Это единственный "специальный" отпуск, который по закону полагается такому работнику.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5BC1FD-56ED-43BC-993F-888219256360}"/>
              </a:ext>
            </a:extLst>
          </p:cNvPr>
          <p:cNvSpPr txBox="1"/>
          <p:nvPr/>
        </p:nvSpPr>
        <p:spPr>
          <a:xfrm>
            <a:off x="738232" y="2510385"/>
            <a:ext cx="2030136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основной оплачиваемый отпуск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4F444-F0E4-4B6D-9E90-9CE82D0F18A8}"/>
              </a:ext>
            </a:extLst>
          </p:cNvPr>
          <p:cNvSpPr txBox="1"/>
          <p:nvPr/>
        </p:nvSpPr>
        <p:spPr>
          <a:xfrm>
            <a:off x="738232" y="3410587"/>
            <a:ext cx="2030136" cy="3077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календарных дней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A07ACE-10B0-49EF-9768-2416325075F7}"/>
              </a:ext>
            </a:extLst>
          </p:cNvPr>
          <p:cNvSpPr txBox="1"/>
          <p:nvPr/>
        </p:nvSpPr>
        <p:spPr>
          <a:xfrm>
            <a:off x="738233" y="4156901"/>
            <a:ext cx="2030135" cy="113877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календарных дней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Удлиненный отпуск при наличии инвалидности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2A8110BA-8404-4644-B37E-5D597BBD75D7}"/>
              </a:ext>
            </a:extLst>
          </p:cNvPr>
          <p:cNvSpPr/>
          <p:nvPr/>
        </p:nvSpPr>
        <p:spPr>
          <a:xfrm>
            <a:off x="1693623" y="3012584"/>
            <a:ext cx="119353" cy="381302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DFB1B9CB-88B5-4BAE-A4EB-48764CFC6B70}"/>
              </a:ext>
            </a:extLst>
          </p:cNvPr>
          <p:cNvSpPr/>
          <p:nvPr/>
        </p:nvSpPr>
        <p:spPr>
          <a:xfrm>
            <a:off x="1715482" y="3751767"/>
            <a:ext cx="119353" cy="405134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7ED55A-517C-4505-9D62-CBC92A758EA6}"/>
              </a:ext>
            </a:extLst>
          </p:cNvPr>
          <p:cNvSpPr txBox="1"/>
          <p:nvPr/>
        </p:nvSpPr>
        <p:spPr>
          <a:xfrm>
            <a:off x="5027103" y="2754878"/>
            <a:ext cx="2137794" cy="53203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без сохранения заработной платы</a:t>
            </a:r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5021C367-2530-4805-BDC4-20236B7A3597}"/>
              </a:ext>
            </a:extLst>
          </p:cNvPr>
          <p:cNvSpPr/>
          <p:nvPr/>
        </p:nvSpPr>
        <p:spPr>
          <a:xfrm rot="10800000">
            <a:off x="5982497" y="2269612"/>
            <a:ext cx="243280" cy="461665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9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B14268-542F-46F4-ABA8-008AF9434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61" y="4963112"/>
            <a:ext cx="3083462" cy="173444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1D1EE-E3F9-49E4-8698-EF39E33C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56" y="222638"/>
            <a:ext cx="8602402" cy="935043"/>
          </a:xfr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непредоставление отпуска работающему пенсионеру работодатель несет ответственность: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DCA633-1C4B-47C8-9511-18712DB77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48" y="1271719"/>
            <a:ext cx="8534400" cy="37016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 ответственность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ч. 1, 2 ст. 5.27 КоАП РФ - например, если работодатель откажет пенсионеру по возрасту в отпуске за свой счет продолжительностью до 14 календарных дней в году;</a:t>
            </a:r>
          </a:p>
          <a:p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 ответственность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ст. 5.31 КоАП РФ - если откажет пенсионеру в отпуске, который ему полагается по условиям коллективного договора;</a:t>
            </a:r>
          </a:p>
          <a:p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материальную ответственность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денежной компенсации морального вреда работнику в соответствии со ст. 237 ТК РФ - например, если откажет предоставить работающему пенсионеру, являющемуся инвалидом, ежегодный основной оплачиваемый отпуск продолжительностью минимум 30 календарных дней.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9EB683-EE41-4532-91AE-CEC2BE1236B2}"/>
              </a:ext>
            </a:extLst>
          </p:cNvPr>
          <p:cNvSpPr txBox="1"/>
          <p:nvPr/>
        </p:nvSpPr>
        <p:spPr>
          <a:xfrm>
            <a:off x="6061045" y="6086122"/>
            <a:ext cx="5796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Разъяснительная информация подготовлена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Искитимской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межрайонной прокуратурой</a:t>
            </a:r>
          </a:p>
        </p:txBody>
      </p:sp>
    </p:spTree>
    <p:extLst>
      <p:ext uri="{BB962C8B-B14F-4D97-AF65-F5344CB8AC3E}">
        <p14:creationId xmlns:p14="http://schemas.microsoft.com/office/powerpoint/2010/main" val="263912334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354</TotalTime>
  <Words>257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Сектор</vt:lpstr>
      <vt:lpstr>отпуск работающим пенсионерам</vt:lpstr>
      <vt:lpstr>За непредоставление отпуска работающему пенсионеру работодатель несет ответственность: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отпуск работающим пенсионерам</dc:title>
  <dc:creator>Козлова Ирина Александровна</dc:creator>
  <cp:lastModifiedBy>Козлова Ирина Александровна</cp:lastModifiedBy>
  <cp:revision>13</cp:revision>
  <dcterms:created xsi:type="dcterms:W3CDTF">2023-10-12T02:22:32Z</dcterms:created>
  <dcterms:modified xsi:type="dcterms:W3CDTF">2023-10-12T11:16:23Z</dcterms:modified>
</cp:coreProperties>
</file>